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93" r:id="rId4"/>
    <p:sldId id="299" r:id="rId5"/>
    <p:sldId id="294" r:id="rId6"/>
    <p:sldId id="282" r:id="rId7"/>
    <p:sldId id="283" r:id="rId8"/>
    <p:sldId id="284" r:id="rId9"/>
    <p:sldId id="302" r:id="rId10"/>
    <p:sldId id="303" r:id="rId11"/>
    <p:sldId id="304" r:id="rId12"/>
    <p:sldId id="300" r:id="rId13"/>
    <p:sldId id="305" r:id="rId14"/>
    <p:sldId id="301" r:id="rId15"/>
    <p:sldId id="306" r:id="rId16"/>
    <p:sldId id="307" r:id="rId17"/>
    <p:sldId id="297" r:id="rId18"/>
    <p:sldId id="308" r:id="rId19"/>
    <p:sldId id="309" r:id="rId20"/>
    <p:sldId id="310" r:id="rId21"/>
    <p:sldId id="311" r:id="rId22"/>
    <p:sldId id="312" r:id="rId23"/>
    <p:sldId id="313" r:id="rId24"/>
    <p:sldId id="298" r:id="rId25"/>
    <p:sldId id="315" r:id="rId26"/>
    <p:sldId id="314" r:id="rId27"/>
    <p:sldId id="316" r:id="rId28"/>
    <p:sldId id="31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33"/>
    <p:restoredTop sz="86427"/>
  </p:normalViewPr>
  <p:slideViewPr>
    <p:cSldViewPr snapToGrid="0" snapToObjects="1">
      <p:cViewPr varScale="1">
        <p:scale>
          <a:sx n="83" d="100"/>
          <a:sy n="83" d="100"/>
        </p:scale>
        <p:origin x="352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8777B-0D96-E849-A49E-CE62BEE51368}" type="datetimeFigureOut">
              <a:rPr lang="en-US" smtClean="0"/>
              <a:t>9/13/23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969B5-E43A-374C-897B-BE6519BCA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54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E924E-9320-FE47-A76E-3373DC6822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F20D77-D109-D94E-B413-4FE31055B1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7E53D-3483-AF44-A8DA-FD33C14D5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9/13/23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DA228-9632-4449-9578-B1FFDAD76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B2BB3-392A-3946-86B9-844A8C822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98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05792-01E9-D84E-BF5E-25A0C321D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9A9E72-50C5-0740-A537-36B9B69537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72FDB-66E7-994E-98EF-9E8FEE1CD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9/13/23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676A7-A49D-3C48-9039-5D59B6770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3A39D-7415-EC40-8E7A-9FA39CA35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99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05AFF9-5843-7E42-AFD8-3C7FC9C096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A52427-EDC0-964E-8413-BE97254B9D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02714-E8AE-474B-B6DC-18C89BB68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9/13/23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CDFC1-A047-6A4C-9718-4F8718628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4577B-6C03-8740-ADBB-AFA96E44C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021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22464-0BE4-C547-AFF1-F1AF1F912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1BFA1-E4C7-D040-AD5F-F74663F2A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66200-3FCF-FE44-BC6A-614B8F03F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9/13/23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B399A-CFEE-DC46-97F5-CC61D3102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D9667-F686-FE4C-8EA2-C4499C67E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953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34D4F-28BD-0F47-BD80-6B3C67BCD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4EA65-4644-BB40-8AFA-1CFDE38B46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D474D-6194-1349-852C-1F47B04FC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9/13/23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03EC9-FC8A-874E-AB9D-9AF9E6C1D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50778-0EC6-1845-BD61-22FDBD2DA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10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C7364-6C66-D34A-91CD-7BADBDD6B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23A45-6239-6F4B-9ED1-24F7ED5C4B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35F1B0-805D-F84E-AE64-224E7C7289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708FEE-BA56-9141-BCC0-F1ED928C8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9/13/23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572D7C-1C4B-7645-984A-42B2A261B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38C69E-CE30-9840-A4A0-2307EB827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73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43990-53AA-B942-B642-9929D771B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65F6E-E8C3-D340-B49F-D9ABD145B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F56D21-719A-4448-8DBB-A2D0CDEDF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B08D9-C239-7842-A1B9-FC0570D285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121103-F738-B04C-958C-9EA169E18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5C71FB-5608-1841-B81D-78D925290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9/13/23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F3C1E9-9D2C-3345-99AB-BC0093A70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FA65C4-818A-A24E-A368-36467CCF8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53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94734-A520-0347-ADF7-9A125A5AF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888033-0910-FD4D-9132-103067B52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9/13/23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0EED83-7B07-FF45-9162-D72E1F595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AA505E-1D4F-DA46-A276-2711A76FB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930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99D3C-D333-284F-B987-76E097358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9/13/23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A6EF03-0F12-4B48-9B64-6132F90BC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E3C3E-36B6-054F-910E-BA492BD2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504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41D91-BD63-5647-B15E-DEBC09E37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41944-3239-F34B-9980-ADE2F8BFA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B9D5A-FDA8-2D45-B8AB-532AC416E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A88BAD-1598-614B-A603-644435054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9/13/23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77C32F-F486-8648-B989-95F67A3EA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2019A-454A-994E-8189-52B7B9AEE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652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10D20-5CCE-5242-B9C0-8F39CC6BD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890D0B-22B1-DD4A-8B99-8309A428AD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E51447-B884-A04C-8C07-F91F94D2BF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3BC4C3-AE1E-DD4B-A56B-8D4488667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9/13/23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31869D-2C9F-EB4D-A7AE-0781580E1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0C773B-2110-964F-9B09-EBE530E90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465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EB0F3C-078E-C740-B38A-4EDE0BCD8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E0197-EB58-C841-966E-D449B1E1B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10B86-3C8B-244F-9C6B-F5F8DD6D9F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DF63E9-4DF1-474F-BE4B-468FAC9F57A9}" type="datetimeFigureOut">
              <a:rPr lang="en-US" smtClean="0"/>
              <a:t>9/13/23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05241-63DC-8642-B186-96C03C033E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7E40E-549A-5F4E-A729-78BF1071B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494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securitysite.com/coding/ascii" TargetMode="Externa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hyperlink" Target="https://asecuritysite.com/encryption/gzip?a0=You%20miss%20100%25%20of%20the%20shots%20you%20don%27t%20take.%20-%20Wayne%20Gretzky&amp;a1=zip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hyperlink" Target="https://asecuritysite.com/coding/ascii" TargetMode="External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hyperlink" Target="https://asecuritysite.com/forensics/magic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asecuritysite.com/forensics/gif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ecuritysite.com/forensics/png" TargetMode="External"/><Relationship Id="rId5" Type="http://schemas.openxmlformats.org/officeDocument/2006/relationships/image" Target="../media/image39.png"/><Relationship Id="rId4" Type="http://schemas.openxmlformats.org/officeDocument/2006/relationships/hyperlink" Target="https://asecuritysite.com/forensics/gz?file=test.txt.gz" TargetMode="External"/><Relationship Id="rId9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ecuritysite.com/forensics/zip" TargetMode="External"/><Relationship Id="rId5" Type="http://schemas.openxmlformats.org/officeDocument/2006/relationships/image" Target="../media/image42.png"/><Relationship Id="rId4" Type="http://schemas.openxmlformats.org/officeDocument/2006/relationships/hyperlink" Target="https://asecuritysite.com/forensics/docx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841" y="486176"/>
            <a:ext cx="6372410" cy="5885648"/>
          </a:xfrm>
        </p:spPr>
        <p:txBody>
          <a:bodyPr anchor="b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What Is Data?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596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omputer code on screen">
            <a:extLst>
              <a:ext uri="{FF2B5EF4-FFF2-40B4-BE49-F238E27FC236}">
                <a16:creationId xmlns:a16="http://schemas.microsoft.com/office/drawing/2014/main" id="{92141D74-ECB4-F244-8A79-18AF0387E1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6" r="21676" b="-1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SQL and XML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0BF50D-24F9-5C41-8B7E-7E300BA1A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86" y="866267"/>
            <a:ext cx="6313150" cy="3004247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3114F2-6525-0C4C-8057-5557B7F6C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4371" y="4158598"/>
            <a:ext cx="6501836" cy="271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00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omputer code on screen">
            <a:extLst>
              <a:ext uri="{FF2B5EF4-FFF2-40B4-BE49-F238E27FC236}">
                <a16:creationId xmlns:a16="http://schemas.microsoft.com/office/drawing/2014/main" id="{92141D74-ECB4-F244-8A79-18AF0387E1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6" r="21676" b="-1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HTML and LaTeX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51F34B-8479-0848-8033-AEEEB7C4D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052" y="1061356"/>
            <a:ext cx="6964361" cy="3172194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B1796D-2957-FB42-874A-60DFC9101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556" y="1061356"/>
            <a:ext cx="3755300" cy="5796643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AF63E7-B6C2-694E-A719-05198E36C5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7800" y="4810079"/>
            <a:ext cx="65024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06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omputer code on screen">
            <a:extLst>
              <a:ext uri="{FF2B5EF4-FFF2-40B4-BE49-F238E27FC236}">
                <a16:creationId xmlns:a16="http://schemas.microsoft.com/office/drawing/2014/main" id="{92141D74-ECB4-F244-8A79-18AF0387E1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6" r="21676" b="-1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Schema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4" name="Picture 3" descr="A close up of a person&#10;&#10;Description automatically generated">
            <a:extLst>
              <a:ext uri="{FF2B5EF4-FFF2-40B4-BE49-F238E27FC236}">
                <a16:creationId xmlns:a16="http://schemas.microsoft.com/office/drawing/2014/main" id="{663A2E6B-50E4-944A-BB69-1886A2F44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327" y="1236657"/>
            <a:ext cx="10800262" cy="392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968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841" y="486176"/>
            <a:ext cx="6372410" cy="5885648"/>
          </a:xfrm>
        </p:spPr>
        <p:txBody>
          <a:bodyPr anchor="b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Bits, Bytes, Numbers and Characters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16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omputer code on screen">
            <a:extLst>
              <a:ext uri="{FF2B5EF4-FFF2-40B4-BE49-F238E27FC236}">
                <a16:creationId xmlns:a16="http://schemas.microsoft.com/office/drawing/2014/main" id="{92141D74-ECB4-F244-8A79-18AF0387E1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6" r="21676" b="-1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Numbers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1F544B-737F-B441-8792-5CE929DF5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464905"/>
            <a:ext cx="101346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704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omputer code on screen">
            <a:extLst>
              <a:ext uri="{FF2B5EF4-FFF2-40B4-BE49-F238E27FC236}">
                <a16:creationId xmlns:a16="http://schemas.microsoft.com/office/drawing/2014/main" id="{92141D74-ECB4-F244-8A79-18AF0387E1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6" r="21676" b="-1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Numbers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ACFFA9-4AB8-774A-8DB6-8E8E40CD4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50" y="1834190"/>
            <a:ext cx="10172700" cy="4686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3F209E-0CBE-E34A-BB58-75699C722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650" y="1057166"/>
            <a:ext cx="82169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036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omputer code on screen">
            <a:extLst>
              <a:ext uri="{FF2B5EF4-FFF2-40B4-BE49-F238E27FC236}">
                <a16:creationId xmlns:a16="http://schemas.microsoft.com/office/drawing/2014/main" id="{92141D74-ECB4-F244-8A79-18AF0387E1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6" r="21676" b="-1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Little and Big Endian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3" name="Picture 2" descr="A picture containing knife, table&#10;&#10;Description automatically generated">
            <a:extLst>
              <a:ext uri="{FF2B5EF4-FFF2-40B4-BE49-F238E27FC236}">
                <a16:creationId xmlns:a16="http://schemas.microsoft.com/office/drawing/2014/main" id="{AC8D550A-63A3-3F42-99E9-F0A61FC6D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07" y="2052559"/>
            <a:ext cx="9361271" cy="160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693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841" y="486176"/>
            <a:ext cx="6372410" cy="5885648"/>
          </a:xfrm>
        </p:spPr>
        <p:txBody>
          <a:bodyPr anchor="b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Encoding and Compression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440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omputer code on screen">
            <a:extLst>
              <a:ext uri="{FF2B5EF4-FFF2-40B4-BE49-F238E27FC236}">
                <a16:creationId xmlns:a16="http://schemas.microsoft.com/office/drawing/2014/main" id="{92141D74-ECB4-F244-8A79-18AF0387E1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6" r="21676" b="-1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ASCII, binary, hex, …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8F9C71-7AB6-0243-81A3-C5A5539C8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" y="2902958"/>
            <a:ext cx="10312400" cy="20701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E6632E-2F33-9E4D-9429-A7C9E2888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" y="931591"/>
            <a:ext cx="9486900" cy="1701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1216B4-9737-E64B-90C1-2440C2F804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350" y="5160609"/>
            <a:ext cx="11023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71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omputer code on screen">
            <a:extLst>
              <a:ext uri="{FF2B5EF4-FFF2-40B4-BE49-F238E27FC236}">
                <a16:creationId xmlns:a16="http://schemas.microsoft.com/office/drawing/2014/main" id="{92141D74-ECB4-F244-8A79-18AF0387E1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6" r="21676" b="-1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ASCII, binary, hex, …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FFC55D-1D03-9E42-901D-5019569C7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956" y="769338"/>
            <a:ext cx="9077322" cy="5946156"/>
          </a:xfrm>
          <a:prstGeom prst="rect">
            <a:avLst/>
          </a:prstGeom>
        </p:spPr>
      </p:pic>
      <p:sp>
        <p:nvSpPr>
          <p:cNvPr id="6" name="Rectangle 5">
            <a:hlinkClick r:id="rId5"/>
            <a:extLst>
              <a:ext uri="{FF2B5EF4-FFF2-40B4-BE49-F238E27FC236}">
                <a16:creationId xmlns:a16="http://schemas.microsoft.com/office/drawing/2014/main" id="{5314155F-F597-3449-8645-2F4AA0525253}"/>
              </a:ext>
            </a:extLst>
          </p:cNvPr>
          <p:cNvSpPr/>
          <p:nvPr/>
        </p:nvSpPr>
        <p:spPr>
          <a:xfrm>
            <a:off x="187569" y="2532185"/>
            <a:ext cx="715108" cy="370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890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Outline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8CFE9704-8CBD-F04F-AE6F-76D1CF717419}"/>
              </a:ext>
            </a:extLst>
          </p:cNvPr>
          <p:cNvSpPr txBox="1">
            <a:spLocks/>
          </p:cNvSpPr>
          <p:nvPr/>
        </p:nvSpPr>
        <p:spPr>
          <a:xfrm>
            <a:off x="655321" y="2575034"/>
            <a:ext cx="5120113" cy="3462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 dirty="0"/>
              <a:t>Data Formats.</a:t>
            </a:r>
          </a:p>
          <a:p>
            <a:r>
              <a:rPr lang="en-US" altLang="en-US" sz="2000" dirty="0"/>
              <a:t>Unstructured, semi-structured and structured data.</a:t>
            </a:r>
          </a:p>
          <a:p>
            <a:r>
              <a:rPr lang="en-US" altLang="en-US" sz="2000" dirty="0"/>
              <a:t>Splunk parsing.</a:t>
            </a:r>
          </a:p>
          <a:p>
            <a:r>
              <a:rPr lang="en-US" altLang="en-US" sz="2000" dirty="0"/>
              <a:t>Bits, bytes, numbers and characters.</a:t>
            </a:r>
          </a:p>
          <a:p>
            <a:r>
              <a:rPr lang="en-US" altLang="en-US" sz="2000" dirty="0"/>
              <a:t>Encoding and Compression.</a:t>
            </a:r>
          </a:p>
          <a:p>
            <a:r>
              <a:rPr lang="en-US" altLang="en-US" sz="2000" dirty="0"/>
              <a:t>Magic Numbers.</a:t>
            </a:r>
          </a:p>
          <a:p>
            <a:endParaRPr lang="en-US" altLang="en-US" sz="1800" dirty="0"/>
          </a:p>
          <a:p>
            <a:endParaRPr lang="en-US" altLang="en-US" sz="1800" dirty="0"/>
          </a:p>
          <a:p>
            <a:endParaRPr lang="en-US" altLang="en-US" sz="1800" dirty="0"/>
          </a:p>
          <a:p>
            <a:endParaRPr lang="en-US" altLang="en-US" sz="1800" dirty="0"/>
          </a:p>
          <a:p>
            <a:endParaRPr lang="en-US" altLang="en-US" sz="1800" dirty="0"/>
          </a:p>
          <a:p>
            <a:endParaRPr lang="en-US" sz="1800" dirty="0"/>
          </a:p>
        </p:txBody>
      </p:sp>
      <p:pic>
        <p:nvPicPr>
          <p:cNvPr id="1026" name="Picture 2" descr="laptop computer on glass-top table">
            <a:extLst>
              <a:ext uri="{FF2B5EF4-FFF2-40B4-BE49-F238E27FC236}">
                <a16:creationId xmlns:a16="http://schemas.microsoft.com/office/drawing/2014/main" id="{E99F992A-8C30-874C-8F89-A6A3EB2AF4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3" r="25938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581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omputer code on screen">
            <a:extLst>
              <a:ext uri="{FF2B5EF4-FFF2-40B4-BE49-F238E27FC236}">
                <a16:creationId xmlns:a16="http://schemas.microsoft.com/office/drawing/2014/main" id="{92141D74-ECB4-F244-8A79-18AF0387E1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6" r="21676" b="-1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Hex and Base-64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2E5C93D2-4185-9740-B2F5-61F8082DB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649" y="3680007"/>
            <a:ext cx="8745503" cy="13454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0119E1-5D65-3849-A21C-1505853B4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649" y="2713743"/>
            <a:ext cx="7353121" cy="464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86A2B4-67D8-7B4C-9DCA-D94CABF8BA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0649" y="1368281"/>
            <a:ext cx="6962429" cy="82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55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omputer code on screen">
            <a:extLst>
              <a:ext uri="{FF2B5EF4-FFF2-40B4-BE49-F238E27FC236}">
                <a16:creationId xmlns:a16="http://schemas.microsoft.com/office/drawing/2014/main" id="{92141D74-ECB4-F244-8A79-18AF0387E1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6" r="21676" b="-1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Hex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1BF380-4823-4C4A-B68C-7F3362731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35" y="1297819"/>
            <a:ext cx="8644596" cy="541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756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omputer code on screen">
            <a:extLst>
              <a:ext uri="{FF2B5EF4-FFF2-40B4-BE49-F238E27FC236}">
                <a16:creationId xmlns:a16="http://schemas.microsoft.com/office/drawing/2014/main" id="{92141D74-ECB4-F244-8A79-18AF0387E1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6" r="21676" b="-1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Base-64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DE6BB0-BE4F-3744-A821-6CA917A40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712" y="1274633"/>
            <a:ext cx="8598459" cy="5174998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E1DF9D-3A24-684D-86FA-8EF7E2F24C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1499" y="4414967"/>
            <a:ext cx="78105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omputer code on screen">
            <a:extLst>
              <a:ext uri="{FF2B5EF4-FFF2-40B4-BE49-F238E27FC236}">
                <a16:creationId xmlns:a16="http://schemas.microsoft.com/office/drawing/2014/main" id="{92141D74-ECB4-F244-8A79-18AF0387E1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6" r="21676" b="-1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Compression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4" name="Picture 3" descr="A picture containing table, knife&#10;&#10;Description automatically generated">
            <a:extLst>
              <a:ext uri="{FF2B5EF4-FFF2-40B4-BE49-F238E27FC236}">
                <a16:creationId xmlns:a16="http://schemas.microsoft.com/office/drawing/2014/main" id="{2398C01A-1840-9847-91F3-7AF15ACEC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50" y="1988447"/>
            <a:ext cx="6083300" cy="101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C3EF68-78F1-F248-BAB7-C1F4EF7304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3356761"/>
            <a:ext cx="8953500" cy="101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9B51DE-36CA-1A47-AD48-E92CA3B84B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" y="4794716"/>
            <a:ext cx="9994900" cy="104140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hlinkClick r:id="rId7"/>
            <a:extLst>
              <a:ext uri="{FF2B5EF4-FFF2-40B4-BE49-F238E27FC236}">
                <a16:creationId xmlns:a16="http://schemas.microsoft.com/office/drawing/2014/main" id="{F1A6DACB-1561-A947-9919-C08AB067B7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8593" y="2215662"/>
            <a:ext cx="5320382" cy="4251294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817D1BAF-4668-1047-B962-6AD6ACD284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6034" y="816063"/>
            <a:ext cx="8305800" cy="1054100"/>
          </a:xfrm>
          <a:prstGeom prst="rect">
            <a:avLst/>
          </a:prstGeom>
        </p:spPr>
      </p:pic>
      <p:sp>
        <p:nvSpPr>
          <p:cNvPr id="11" name="Rectangle 10">
            <a:hlinkClick r:id="rId10"/>
            <a:extLst>
              <a:ext uri="{FF2B5EF4-FFF2-40B4-BE49-F238E27FC236}">
                <a16:creationId xmlns:a16="http://schemas.microsoft.com/office/drawing/2014/main" id="{3B83EB2D-7A91-8B41-9EAD-27F5FD4ED10B}"/>
              </a:ext>
            </a:extLst>
          </p:cNvPr>
          <p:cNvSpPr/>
          <p:nvPr/>
        </p:nvSpPr>
        <p:spPr>
          <a:xfrm>
            <a:off x="629115" y="6072684"/>
            <a:ext cx="715108" cy="370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81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841" y="486176"/>
            <a:ext cx="6372410" cy="5885648"/>
          </a:xfrm>
        </p:spPr>
        <p:txBody>
          <a:bodyPr anchor="b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Magic Numbers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682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omputer code on screen">
            <a:extLst>
              <a:ext uri="{FF2B5EF4-FFF2-40B4-BE49-F238E27FC236}">
                <a16:creationId xmlns:a16="http://schemas.microsoft.com/office/drawing/2014/main" id="{92141D74-ECB4-F244-8A79-18AF0387E1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6" r="21676" b="-1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Magic Numbers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3" name="Picture 2" descr="A screenshot of a cell phone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DF56B863-AD62-6D45-8540-1CB641333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257" y="866267"/>
            <a:ext cx="6895695" cy="5959851"/>
          </a:xfrm>
          <a:prstGeom prst="rect">
            <a:avLst/>
          </a:prstGeom>
        </p:spPr>
      </p:pic>
      <p:sp>
        <p:nvSpPr>
          <p:cNvPr id="2" name="Rectangle 1">
            <a:hlinkClick r:id="rId4"/>
            <a:extLst>
              <a:ext uri="{FF2B5EF4-FFF2-40B4-BE49-F238E27FC236}">
                <a16:creationId xmlns:a16="http://schemas.microsoft.com/office/drawing/2014/main" id="{75438F20-99C8-0641-BBD2-D23F5B973391}"/>
              </a:ext>
            </a:extLst>
          </p:cNvPr>
          <p:cNvSpPr/>
          <p:nvPr/>
        </p:nvSpPr>
        <p:spPr>
          <a:xfrm>
            <a:off x="7725508" y="6363802"/>
            <a:ext cx="743152" cy="351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30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omputer code on screen">
            <a:extLst>
              <a:ext uri="{FF2B5EF4-FFF2-40B4-BE49-F238E27FC236}">
                <a16:creationId xmlns:a16="http://schemas.microsoft.com/office/drawing/2014/main" id="{92141D74-ECB4-F244-8A79-18AF0387E1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6" r="21676" b="-1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 err="1">
                <a:solidFill>
                  <a:srgbClr val="C00000"/>
                </a:solidFill>
              </a:rPr>
              <a:t>Gzip</a:t>
            </a:r>
            <a:r>
              <a:rPr lang="en-US" b="1" dirty="0">
                <a:solidFill>
                  <a:srgbClr val="C00000"/>
                </a:solidFill>
              </a:rPr>
              <a:t>, PNG and GIF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13" name="Picture 12">
            <a:hlinkClick r:id="rId4"/>
            <a:extLst>
              <a:ext uri="{FF2B5EF4-FFF2-40B4-BE49-F238E27FC236}">
                <a16:creationId xmlns:a16="http://schemas.microsoft.com/office/drawing/2014/main" id="{BF2FFCEE-36F1-D843-B75A-BA83A11C3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651" y="1107487"/>
            <a:ext cx="9829800" cy="939800"/>
          </a:xfrm>
          <a:prstGeom prst="rect">
            <a:avLst/>
          </a:prstGeom>
        </p:spPr>
      </p:pic>
      <p:pic>
        <p:nvPicPr>
          <p:cNvPr id="6" name="Picture 5" descr="A black sign with white text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DB1C93C9-52A9-624B-B70A-E58A4AD2E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651" y="2722697"/>
            <a:ext cx="6134100" cy="2286000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7C0FA238-1B8C-F448-A9FA-A0649CCEB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651" y="5377268"/>
            <a:ext cx="5918200" cy="1308100"/>
          </a:xfrm>
          <a:prstGeom prst="rect">
            <a:avLst/>
          </a:prstGeom>
        </p:spPr>
      </p:pic>
      <p:sp>
        <p:nvSpPr>
          <p:cNvPr id="8" name="Rectangle 7">
            <a:hlinkClick r:id="rId8"/>
            <a:extLst>
              <a:ext uri="{FF2B5EF4-FFF2-40B4-BE49-F238E27FC236}">
                <a16:creationId xmlns:a16="http://schemas.microsoft.com/office/drawing/2014/main" id="{2EA04D4F-1161-4A49-B3A1-47DF7D6B0F62}"/>
              </a:ext>
            </a:extLst>
          </p:cNvPr>
          <p:cNvSpPr/>
          <p:nvPr/>
        </p:nvSpPr>
        <p:spPr>
          <a:xfrm>
            <a:off x="7725508" y="6363802"/>
            <a:ext cx="743152" cy="351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7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omputer code on screen">
            <a:extLst>
              <a:ext uri="{FF2B5EF4-FFF2-40B4-BE49-F238E27FC236}">
                <a16:creationId xmlns:a16="http://schemas.microsoft.com/office/drawing/2014/main" id="{92141D74-ECB4-F244-8A79-18AF0387E1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6" r="21676" b="-1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 err="1">
                <a:solidFill>
                  <a:srgbClr val="C00000"/>
                </a:solidFill>
              </a:rPr>
              <a:t>PKZip</a:t>
            </a:r>
            <a:r>
              <a:rPr lang="en-US" b="1" dirty="0">
                <a:solidFill>
                  <a:srgbClr val="C00000"/>
                </a:solidFill>
              </a:rPr>
              <a:t> and Office XML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3" name="Picture 2" descr="A black sign with white tex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538D30C6-ADB2-1047-A692-9939AFE6B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369" y="4168773"/>
            <a:ext cx="6108700" cy="2298700"/>
          </a:xfrm>
          <a:prstGeom prst="rect">
            <a:avLst/>
          </a:prstGeom>
        </p:spPr>
      </p:pic>
      <p:pic>
        <p:nvPicPr>
          <p:cNvPr id="5" name="Picture 4">
            <a:hlinkClick r:id="rId6"/>
            <a:extLst>
              <a:ext uri="{FF2B5EF4-FFF2-40B4-BE49-F238E27FC236}">
                <a16:creationId xmlns:a16="http://schemas.microsoft.com/office/drawing/2014/main" id="{92C08EB2-B38D-5440-8DE5-0C3E77830B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369" y="2942024"/>
            <a:ext cx="6057900" cy="6985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9BF79F-1DD2-874A-9F7F-D85C21763B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2499" y="151546"/>
            <a:ext cx="4889500" cy="3505200"/>
          </a:xfrm>
          <a:prstGeom prst="rect">
            <a:avLst/>
          </a:prstGeom>
        </p:spPr>
      </p:pic>
      <p:sp>
        <p:nvSpPr>
          <p:cNvPr id="8" name="Rectangle 7">
            <a:hlinkClick r:id="rId6"/>
            <a:extLst>
              <a:ext uri="{FF2B5EF4-FFF2-40B4-BE49-F238E27FC236}">
                <a16:creationId xmlns:a16="http://schemas.microsoft.com/office/drawing/2014/main" id="{B2CC65D9-FCBD-084D-8476-7EFB0131530B}"/>
              </a:ext>
            </a:extLst>
          </p:cNvPr>
          <p:cNvSpPr/>
          <p:nvPr/>
        </p:nvSpPr>
        <p:spPr>
          <a:xfrm>
            <a:off x="7725508" y="6363802"/>
            <a:ext cx="743152" cy="351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6851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841" y="486176"/>
            <a:ext cx="6372410" cy="5885648"/>
          </a:xfrm>
        </p:spPr>
        <p:txBody>
          <a:bodyPr anchor="b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What Is Data?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085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841" y="486176"/>
            <a:ext cx="6372410" cy="5885648"/>
          </a:xfrm>
        </p:spPr>
        <p:txBody>
          <a:bodyPr anchor="b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Formats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023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Outline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8CFE9704-8CBD-F04F-AE6F-76D1CF717419}"/>
              </a:ext>
            </a:extLst>
          </p:cNvPr>
          <p:cNvSpPr txBox="1">
            <a:spLocks/>
          </p:cNvSpPr>
          <p:nvPr/>
        </p:nvSpPr>
        <p:spPr>
          <a:xfrm>
            <a:off x="655321" y="2575034"/>
            <a:ext cx="5120113" cy="3462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endParaRPr lang="en-US" altLang="en-US" sz="1800"/>
          </a:p>
          <a:p>
            <a:r>
              <a:rPr lang="en-US" altLang="en-US" sz="1800"/>
              <a:t>The Who? The What? Where? When? Why?</a:t>
            </a:r>
          </a:p>
          <a:p>
            <a:r>
              <a:rPr lang="en-US" altLang="en-US" sz="1800"/>
              <a:t>Text, Documents, Images, Sounds, Video.</a:t>
            </a:r>
          </a:p>
          <a:p>
            <a:r>
              <a:rPr lang="en-US" altLang="en-US" sz="1800"/>
              <a:t>Local dates: 5 Mar 2020, 5/03/2020, 03/5/20.</a:t>
            </a:r>
          </a:p>
          <a:p>
            <a:endParaRPr lang="en-US" altLang="en-US" sz="1800"/>
          </a:p>
          <a:p>
            <a:endParaRPr lang="en-US" altLang="en-US" sz="1800"/>
          </a:p>
          <a:p>
            <a:endParaRPr lang="en-US" sz="1800"/>
          </a:p>
        </p:txBody>
      </p:sp>
      <p:pic>
        <p:nvPicPr>
          <p:cNvPr id="2050" name="Picture 2" descr="person using laptop computers">
            <a:extLst>
              <a:ext uri="{FF2B5EF4-FFF2-40B4-BE49-F238E27FC236}">
                <a16:creationId xmlns:a16="http://schemas.microsoft.com/office/drawing/2014/main" id="{858FF4F3-A8A9-A747-AB29-CFAC162A4C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2" r="13591" b="-1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79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841" y="486176"/>
            <a:ext cx="6372410" cy="5885648"/>
          </a:xfrm>
        </p:spPr>
        <p:txBody>
          <a:bodyPr anchor="b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Unstructured, Semi-Structured and Structured.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884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8CFE9704-8CBD-F04F-AE6F-76D1CF717419}"/>
              </a:ext>
            </a:extLst>
          </p:cNvPr>
          <p:cNvSpPr txBox="1">
            <a:spLocks/>
          </p:cNvSpPr>
          <p:nvPr/>
        </p:nvSpPr>
        <p:spPr>
          <a:xfrm>
            <a:off x="199293" y="2575033"/>
            <a:ext cx="5896708" cy="38257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600" b="1" dirty="0"/>
              <a:t>Unstructured. </a:t>
            </a:r>
            <a:r>
              <a:rPr lang="en-US" altLang="en-US" sz="1600" dirty="0"/>
              <a:t>Within this type of data, there is no real formal structure defined for the data elements, and where we must use keywords, and to provide pointers to interesting data elements.</a:t>
            </a:r>
          </a:p>
          <a:p>
            <a:r>
              <a:rPr lang="en-US" altLang="en-US" sz="1600" b="1" dirty="0"/>
              <a:t>Semi-structured. </a:t>
            </a:r>
            <a:r>
              <a:rPr lang="en-US" altLang="en-US" sz="1600" dirty="0"/>
              <a:t>This type of data has some defined structure, and includes tags and/or markers that identify the semantic elements, or which provide a form of hierarchy in the data. Examples of this form include XML and JSON, and where there is some structure, but where it is not bound to a </a:t>
            </a:r>
            <a:r>
              <a:rPr lang="en-US" altLang="en-US" sz="1600" b="1" dirty="0" err="1"/>
              <a:t>formalised</a:t>
            </a:r>
            <a:r>
              <a:rPr lang="en-US" altLang="en-US" sz="1600" b="1" dirty="0"/>
              <a:t> data definition</a:t>
            </a:r>
            <a:r>
              <a:rPr lang="en-US" altLang="en-US" sz="1600" dirty="0"/>
              <a:t>. The structure itself does not have to be in a table form, But could use a NoSQL (non-SQL) approach to storing data elements. Within NoSQL we can have multiple formats for our data, such as using key-value data elements.</a:t>
            </a:r>
          </a:p>
          <a:p>
            <a:r>
              <a:rPr lang="en-US" altLang="en-US" sz="1600" b="1" dirty="0"/>
              <a:t>Structured. </a:t>
            </a:r>
            <a:r>
              <a:rPr lang="en-US" altLang="en-US" sz="1600" dirty="0"/>
              <a:t>This defines a formal schema and has associated data models or a formal relational structure. Included within this are the encoding methods used and the fundamental definition of the entities, and the relationships between  each  of the entities and actions.</a:t>
            </a:r>
          </a:p>
        </p:txBody>
      </p:sp>
      <p:pic>
        <p:nvPicPr>
          <p:cNvPr id="3074" name="Picture 2" descr="computer code on screen">
            <a:extLst>
              <a:ext uri="{FF2B5EF4-FFF2-40B4-BE49-F238E27FC236}">
                <a16:creationId xmlns:a16="http://schemas.microsoft.com/office/drawing/2014/main" id="{8AF581C1-D6F6-8844-9175-8B76E5F999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6" r="21676" b="-1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1" name="Shape 345">
            <a:extLst>
              <a:ext uri="{FF2B5EF4-FFF2-40B4-BE49-F238E27FC236}">
                <a16:creationId xmlns:a16="http://schemas.microsoft.com/office/drawing/2014/main" id="{36EB45D2-426A-DE4A-8996-7DEBF8C4A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193"/>
            <a:ext cx="10515600" cy="86626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Unstructured and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Structured</a:t>
            </a:r>
            <a:endParaRPr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042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193"/>
            <a:ext cx="10515600" cy="86626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Unstructured and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Structured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8CFE9704-8CBD-F04F-AE6F-76D1CF717419}"/>
              </a:ext>
            </a:extLst>
          </p:cNvPr>
          <p:cNvSpPr txBox="1">
            <a:spLocks/>
          </p:cNvSpPr>
          <p:nvPr/>
        </p:nvSpPr>
        <p:spPr>
          <a:xfrm>
            <a:off x="838200" y="1152963"/>
            <a:ext cx="50406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en-US" dirty="0"/>
          </a:p>
          <a:p>
            <a:r>
              <a:rPr lang="en-US" altLang="en-US" dirty="0"/>
              <a:t>Unstructured: Bob Smith is male and lives at 10 Cyber Avenue, and has an email address of </a:t>
            </a:r>
            <a:r>
              <a:rPr lang="en-US" altLang="en-US" dirty="0" err="1"/>
              <a:t>bob@cyber</a:t>
            </a:r>
            <a:r>
              <a:rPr lang="en-US" altLang="en-US" dirty="0"/>
              <a:t>. Alice McKay  resides at 20 Cyber Road. She is female, and you can contact her at </a:t>
            </a:r>
            <a:r>
              <a:rPr lang="en-US" altLang="en-US" dirty="0" err="1"/>
              <a:t>alice@home</a:t>
            </a:r>
            <a:r>
              <a:rPr lang="en-US" altLang="en-US" dirty="0"/>
              <a:t>.</a:t>
            </a:r>
          </a:p>
          <a:p>
            <a:endParaRPr lang="en-US" altLang="en-US" dirty="0"/>
          </a:p>
          <a:p>
            <a:endParaRPr lang="en-US" dirty="0"/>
          </a:p>
        </p:txBody>
      </p:sp>
      <p:pic>
        <p:nvPicPr>
          <p:cNvPr id="11" name="Picture 2" descr="computer code on screen">
            <a:extLst>
              <a:ext uri="{FF2B5EF4-FFF2-40B4-BE49-F238E27FC236}">
                <a16:creationId xmlns:a16="http://schemas.microsoft.com/office/drawing/2014/main" id="{AF2FBD7A-6050-F447-87C5-7E0F1A08CA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6" r="21676" b="-1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C7A2FD-7A15-B744-B86D-A2F0BF54B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09" y="5154717"/>
            <a:ext cx="7986136" cy="132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89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omputer code on screen">
            <a:extLst>
              <a:ext uri="{FF2B5EF4-FFF2-40B4-BE49-F238E27FC236}">
                <a16:creationId xmlns:a16="http://schemas.microsoft.com/office/drawing/2014/main" id="{92141D74-ECB4-F244-8A79-18AF0387E1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6" r="21676" b="-1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Splunk Parsing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80A6DC-B3D6-344B-8490-98C507A5D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065" y="866267"/>
            <a:ext cx="7023100" cy="3708400"/>
          </a:xfrm>
          <a:prstGeom prst="rect">
            <a:avLst/>
          </a:prstGeom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655E1B6-5873-4942-9A2D-FF42F8F3E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9285" y="1990107"/>
            <a:ext cx="7023100" cy="486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865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omputer code on screen">
            <a:extLst>
              <a:ext uri="{FF2B5EF4-FFF2-40B4-BE49-F238E27FC236}">
                <a16:creationId xmlns:a16="http://schemas.microsoft.com/office/drawing/2014/main" id="{92141D74-ECB4-F244-8A79-18AF0387E1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6" r="21676" b="-1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CSV, YAML and JSON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67BA00-B9B4-2840-A5AB-A55866B60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3" y="2858832"/>
            <a:ext cx="9893300" cy="2006600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E4136631-2A27-FA43-A1A1-784DA413A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987" y="1166955"/>
            <a:ext cx="6578600" cy="1041400"/>
          </a:xfrm>
          <a:prstGeom prst="rect">
            <a:avLst/>
          </a:prstGeom>
        </p:spPr>
      </p:pic>
      <p:pic>
        <p:nvPicPr>
          <p:cNvPr id="21" name="Picture 20" descr="A picture containing bird&#10;&#10;Description automatically generated">
            <a:extLst>
              <a:ext uri="{FF2B5EF4-FFF2-40B4-BE49-F238E27FC236}">
                <a16:creationId xmlns:a16="http://schemas.microsoft.com/office/drawing/2014/main" id="{EC025737-8011-8145-980B-49CBB15C02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236" y="5313255"/>
            <a:ext cx="6147408" cy="1108011"/>
          </a:xfrm>
          <a:prstGeom prst="rect">
            <a:avLst/>
          </a:prstGeom>
        </p:spPr>
      </p:pic>
      <p:pic>
        <p:nvPicPr>
          <p:cNvPr id="23" name="Picture 22" descr="A picture containing bird&#10;&#10;Description automatically generated">
            <a:extLst>
              <a:ext uri="{FF2B5EF4-FFF2-40B4-BE49-F238E27FC236}">
                <a16:creationId xmlns:a16="http://schemas.microsoft.com/office/drawing/2014/main" id="{FA98686F-7CFB-C741-84C5-1FFAB24058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6174" y="5030374"/>
            <a:ext cx="3529426" cy="1843945"/>
          </a:xfrm>
          <a:prstGeom prst="rect">
            <a:avLst/>
          </a:prstGeom>
        </p:spPr>
      </p:pic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7F693F-3C96-A541-B0CB-A3A0FD9D5A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74715" y="54677"/>
            <a:ext cx="3180348" cy="263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57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428</Words>
  <Application>Microsoft Macintosh PowerPoint</Application>
  <PresentationFormat>Widescreen</PresentationFormat>
  <Paragraphs>55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So What Is Data?</vt:lpstr>
      <vt:lpstr>Outline</vt:lpstr>
      <vt:lpstr>Data Formats</vt:lpstr>
      <vt:lpstr>Outline</vt:lpstr>
      <vt:lpstr>Unstructured, Semi-Structured and Structured.</vt:lpstr>
      <vt:lpstr>Unstructured and  Structured</vt:lpstr>
      <vt:lpstr>Unstructured and  Structured</vt:lpstr>
      <vt:lpstr>Splunk Parsing</vt:lpstr>
      <vt:lpstr>CSV, YAML and JSON</vt:lpstr>
      <vt:lpstr>SQL and XML</vt:lpstr>
      <vt:lpstr>HTML and LaTeX</vt:lpstr>
      <vt:lpstr>Schema</vt:lpstr>
      <vt:lpstr>Bits, Bytes, Numbers and Characters</vt:lpstr>
      <vt:lpstr>Numbers</vt:lpstr>
      <vt:lpstr>Numbers</vt:lpstr>
      <vt:lpstr>Little and Big Endian</vt:lpstr>
      <vt:lpstr>Encoding and Compression</vt:lpstr>
      <vt:lpstr>ASCII, binary, hex, …</vt:lpstr>
      <vt:lpstr>ASCII, binary, hex, …</vt:lpstr>
      <vt:lpstr>Hex and Base-64</vt:lpstr>
      <vt:lpstr>Hex</vt:lpstr>
      <vt:lpstr>Base-64</vt:lpstr>
      <vt:lpstr>Compression</vt:lpstr>
      <vt:lpstr>Magic Numbers</vt:lpstr>
      <vt:lpstr>Magic Numbers</vt:lpstr>
      <vt:lpstr>Gzip, PNG and GIF</vt:lpstr>
      <vt:lpstr>PKZip and Office XML</vt:lpstr>
      <vt:lpstr>So What Is Data?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 What Is Data?</dc:title>
  <dc:creator>Buchanan, Bill</dc:creator>
  <cp:lastModifiedBy>Buchanan, Bill</cp:lastModifiedBy>
  <cp:revision>15</cp:revision>
  <dcterms:created xsi:type="dcterms:W3CDTF">2020-05-03T15:36:01Z</dcterms:created>
  <dcterms:modified xsi:type="dcterms:W3CDTF">2023-09-13T05:57:42Z</dcterms:modified>
</cp:coreProperties>
</file>